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oboto-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0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1" Type="http://schemas.openxmlformats.org/officeDocument/2006/relationships/image" Target="../media/image07.jpg"/><Relationship Id="rId10" Type="http://schemas.openxmlformats.org/officeDocument/2006/relationships/image" Target="../media/image08.jpg"/><Relationship Id="rId13" Type="http://schemas.openxmlformats.org/officeDocument/2006/relationships/image" Target="../media/image09.jpg"/><Relationship Id="rId12" Type="http://schemas.openxmlformats.org/officeDocument/2006/relationships/image" Target="../media/image11.jp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03.jpg"/><Relationship Id="rId9" Type="http://schemas.openxmlformats.org/officeDocument/2006/relationships/image" Target="../media/image06.jpg"/><Relationship Id="rId5" Type="http://schemas.openxmlformats.org/officeDocument/2006/relationships/image" Target="../media/image01.jpg"/><Relationship Id="rId6" Type="http://schemas.openxmlformats.org/officeDocument/2006/relationships/image" Target="../media/image10.jpg"/><Relationship Id="rId7" Type="http://schemas.openxmlformats.org/officeDocument/2006/relationships/image" Target="../media/image05.jpg"/><Relationship Id="rId8" Type="http://schemas.openxmlformats.org/officeDocument/2006/relationships/image" Target="../media/image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3" name="Shape 53"/>
        <p:cNvGrpSpPr/>
        <p:nvPr/>
      </p:nvGrpSpPr>
      <p:grpSpPr>
        <a:xfrm>
          <a:off x="0" y="0"/>
          <a:ext cx="0" cy="0"/>
          <a:chOff x="0" y="0"/>
          <a:chExt cx="0" cy="0"/>
        </a:xfrm>
      </p:grpSpPr>
      <p:pic>
        <p:nvPicPr>
          <p:cNvPr descr="1528_steampunk.jpg" id="54" name="Shape 54"/>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55" name="Shape 55"/>
          <p:cNvSpPr txBox="1"/>
          <p:nvPr/>
        </p:nvSpPr>
        <p:spPr>
          <a:xfrm>
            <a:off x="368450" y="2168987"/>
            <a:ext cx="8520600" cy="981300"/>
          </a:xfrm>
          <a:prstGeom prst="rect">
            <a:avLst/>
          </a:prstGeom>
          <a:noFill/>
          <a:ln>
            <a:noFill/>
          </a:ln>
        </p:spPr>
        <p:txBody>
          <a:bodyPr anchorCtr="0" anchor="b" bIns="91425" lIns="91425" rIns="91425" tIns="91425">
            <a:noAutofit/>
          </a:bodyPr>
          <a:lstStyle/>
          <a:p>
            <a:pPr lvl="0" rtl="0" algn="ctr">
              <a:lnSpc>
                <a:spcPct val="115000"/>
              </a:lnSpc>
              <a:spcBef>
                <a:spcPts val="0"/>
              </a:spcBef>
              <a:buNone/>
            </a:pPr>
            <a:r>
              <a:rPr b="1" lang="en" sz="3000">
                <a:solidFill>
                  <a:srgbClr val="F3F3F3"/>
                </a:solidFill>
                <a:latin typeface="Roboto"/>
                <a:ea typeface="Roboto"/>
                <a:cs typeface="Roboto"/>
                <a:sym typeface="Roboto"/>
              </a:rPr>
              <a:t>Sherlock Holmes &amp; the Internet of Things</a:t>
            </a:r>
          </a:p>
        </p:txBody>
      </p:sp>
      <p:sp>
        <p:nvSpPr>
          <p:cNvPr id="56" name="Shape 56"/>
          <p:cNvSpPr txBox="1"/>
          <p:nvPr/>
        </p:nvSpPr>
        <p:spPr>
          <a:xfrm>
            <a:off x="311700" y="3655387"/>
            <a:ext cx="8520600" cy="5925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latin typeface="Roboto"/>
                <a:ea typeface="Roboto"/>
                <a:cs typeface="Roboto"/>
                <a:sym typeface="Roboto"/>
              </a:rPr>
              <a:t>New ways and functions of storytelling through IoT</a:t>
            </a:r>
          </a:p>
        </p:txBody>
      </p:sp>
      <p:sp>
        <p:nvSpPr>
          <p:cNvPr id="57" name="Shape 57"/>
          <p:cNvSpPr txBox="1"/>
          <p:nvPr/>
        </p:nvSpPr>
        <p:spPr>
          <a:xfrm>
            <a:off x="311700" y="1030396"/>
            <a:ext cx="8520600" cy="8496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5500">
                <a:solidFill>
                  <a:srgbClr val="F3F3F3"/>
                </a:solidFill>
                <a:latin typeface="Roboto"/>
                <a:ea typeface="Roboto"/>
                <a:cs typeface="Roboto"/>
                <a:sym typeface="Roboto"/>
              </a:rPr>
              <a:t>LET’S PUNCH</a:t>
            </a:r>
          </a:p>
        </p:txBody>
      </p:sp>
      <p:sp>
        <p:nvSpPr>
          <p:cNvPr id="58" name="Shape 58"/>
          <p:cNvSpPr txBox="1"/>
          <p:nvPr/>
        </p:nvSpPr>
        <p:spPr>
          <a:xfrm>
            <a:off x="3408450" y="1709750"/>
            <a:ext cx="2327100" cy="816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3000">
                <a:solidFill>
                  <a:srgbClr val="F3F3F3"/>
                </a:solidFill>
                <a:latin typeface="Roboto"/>
                <a:ea typeface="Roboto"/>
                <a:cs typeface="Roboto"/>
                <a:sym typeface="Roboto"/>
              </a:rPr>
              <a:t>for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pic>
        <p:nvPicPr>
          <p:cNvPr descr="1528_steampunk.jpg" id="63" name="Shape 63"/>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64" name="Shape 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latin typeface="Roboto"/>
                <a:ea typeface="Roboto"/>
                <a:cs typeface="Roboto"/>
                <a:sym typeface="Roboto"/>
              </a:rPr>
              <a:t>INTRODUCTION</a:t>
            </a:r>
          </a:p>
        </p:txBody>
      </p:sp>
      <p:sp>
        <p:nvSpPr>
          <p:cNvPr id="65" name="Shape 65"/>
          <p:cNvSpPr txBox="1"/>
          <p:nvPr>
            <p:ph idx="1" type="body"/>
          </p:nvPr>
        </p:nvSpPr>
        <p:spPr>
          <a:xfrm>
            <a:off x="311700" y="1278775"/>
            <a:ext cx="4170300" cy="36021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rgbClr val="FFFFFF"/>
                </a:solidFill>
                <a:latin typeface="Roboto"/>
                <a:ea typeface="Roboto"/>
                <a:cs typeface="Roboto"/>
                <a:sym typeface="Roboto"/>
              </a:rPr>
              <a:t>Sherlock Holmes &amp; the Internet of Things is a project of Digital Storytelling Lab by Columbia University that experiments new scenarios in narration shared through interaction with Virtual Reality and Internet of Things.</a:t>
            </a:r>
          </a:p>
          <a:p>
            <a:pPr lvl="0" rtl="0">
              <a:spcBef>
                <a:spcPts val="0"/>
              </a:spcBef>
              <a:spcAft>
                <a:spcPts val="0"/>
              </a:spcAft>
              <a:buNone/>
            </a:pPr>
            <a:r>
              <a:rPr b="1" lang="en" sz="1400">
                <a:solidFill>
                  <a:srgbClr val="FFFFFF"/>
                </a:solidFill>
                <a:latin typeface="Roboto"/>
                <a:ea typeface="Roboto"/>
                <a:cs typeface="Roboto"/>
                <a:sym typeface="Roboto"/>
              </a:rPr>
              <a:t>The story is set in a Steampunk Turin in 1834 and it revolves around a secret society and a series of advanced machineries which have been occulted away from the rest of the humanity.</a:t>
            </a:r>
          </a:p>
          <a:p>
            <a:pPr lvl="0" rtl="0">
              <a:spcBef>
                <a:spcPts val="0"/>
              </a:spcBef>
              <a:spcAft>
                <a:spcPts val="0"/>
              </a:spcAft>
              <a:buNone/>
            </a:pPr>
            <a:r>
              <a:rPr b="1" lang="en" sz="1400">
                <a:solidFill>
                  <a:srgbClr val="FFFFFF"/>
                </a:solidFill>
                <a:latin typeface="Roboto"/>
                <a:ea typeface="Roboto"/>
                <a:cs typeface="Roboto"/>
                <a:sym typeface="Roboto"/>
              </a:rPr>
              <a:t>These machines hide a very powerful secret within them... </a:t>
            </a:r>
          </a:p>
        </p:txBody>
      </p:sp>
      <p:pic>
        <p:nvPicPr>
          <p:cNvPr descr="1456636971_12719215_1141771812524316_7546949106100181664_o.jpg" id="66" name="Shape 66"/>
          <p:cNvPicPr preferRelativeResize="0"/>
          <p:nvPr/>
        </p:nvPicPr>
        <p:blipFill>
          <a:blip r:embed="rId4">
            <a:alphaModFix/>
          </a:blip>
          <a:stretch>
            <a:fillRect/>
          </a:stretch>
        </p:blipFill>
        <p:spPr>
          <a:xfrm>
            <a:off x="4790875" y="1506100"/>
            <a:ext cx="3889850" cy="2468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pic>
        <p:nvPicPr>
          <p:cNvPr descr="1528_steampunk.jpg" id="71" name="Shape 71"/>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72" name="Shape 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latin typeface="Roboto"/>
                <a:ea typeface="Roboto"/>
                <a:cs typeface="Roboto"/>
                <a:sym typeface="Roboto"/>
              </a:rPr>
              <a:t>OBJECTIVE</a:t>
            </a:r>
          </a:p>
        </p:txBody>
      </p:sp>
      <p:sp>
        <p:nvSpPr>
          <p:cNvPr id="73" name="Shape 73"/>
          <p:cNvSpPr txBox="1"/>
          <p:nvPr>
            <p:ph idx="1" type="body"/>
          </p:nvPr>
        </p:nvSpPr>
        <p:spPr>
          <a:xfrm>
            <a:off x="311700" y="1362150"/>
            <a:ext cx="4133100" cy="3137400"/>
          </a:xfrm>
          <a:prstGeom prst="rect">
            <a:avLst/>
          </a:prstGeom>
        </p:spPr>
        <p:txBody>
          <a:bodyPr anchorCtr="0" anchor="ctr" bIns="91425" lIns="91425" rIns="91425" tIns="91425">
            <a:noAutofit/>
          </a:bodyPr>
          <a:lstStyle/>
          <a:p>
            <a:pPr lvl="0" rtl="0">
              <a:spcBef>
                <a:spcPts val="0"/>
              </a:spcBef>
              <a:spcAft>
                <a:spcPts val="0"/>
              </a:spcAft>
              <a:buNone/>
            </a:pPr>
            <a:r>
              <a:rPr b="1" lang="en" sz="1400">
                <a:solidFill>
                  <a:srgbClr val="FFFFFF"/>
                </a:solidFill>
                <a:latin typeface="Roboto"/>
                <a:ea typeface="Roboto"/>
                <a:cs typeface="Roboto"/>
                <a:sym typeface="Roboto"/>
              </a:rPr>
              <a:t>In collaboration with Sherlock Holmes &amp; the IoT, we decided to build an analytic machine to give a unique experience to the players. By inserting punched cards in a specific machine the teams will receive hints to use for solving the mystery. </a:t>
            </a:r>
          </a:p>
          <a:p>
            <a:pPr lvl="0" rtl="0">
              <a:spcBef>
                <a:spcPts val="0"/>
              </a:spcBef>
              <a:spcAft>
                <a:spcPts val="0"/>
              </a:spcAft>
              <a:buNone/>
            </a:pPr>
            <a:r>
              <a:rPr b="1" lang="en" sz="1400">
                <a:solidFill>
                  <a:srgbClr val="FFFFFF"/>
                </a:solidFill>
                <a:latin typeface="Roboto"/>
                <a:ea typeface="Roboto"/>
                <a:cs typeface="Roboto"/>
                <a:sym typeface="Roboto"/>
              </a:rPr>
              <a:t>Each player will live a first person experience through immediate and immersive interactions with the game system aided by interactive and interconnected objects.</a:t>
            </a:r>
          </a:p>
        </p:txBody>
      </p:sp>
      <p:pic>
        <p:nvPicPr>
          <p:cNvPr descr="sherlock.hackpad.com_XOIDDwtStAA_p.411274_1464014683093_MMF3.png" id="74" name="Shape 74"/>
          <p:cNvPicPr preferRelativeResize="0"/>
          <p:nvPr/>
        </p:nvPicPr>
        <p:blipFill>
          <a:blip r:embed="rId4">
            <a:alphaModFix/>
          </a:blip>
          <a:stretch>
            <a:fillRect/>
          </a:stretch>
        </p:blipFill>
        <p:spPr>
          <a:xfrm>
            <a:off x="4695499" y="1062250"/>
            <a:ext cx="3854275" cy="333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lnSpc>
                <a:spcPct val="115000"/>
              </a:lnSpc>
              <a:spcBef>
                <a:spcPts val="0"/>
              </a:spcBef>
              <a:buNone/>
            </a:pPr>
            <a:r>
              <a:t/>
            </a:r>
            <a:endParaRPr b="1" sz="1100">
              <a:solidFill>
                <a:srgbClr val="000000"/>
              </a:solidFill>
            </a:endParaRPr>
          </a:p>
          <a:p>
            <a:pPr lvl="0">
              <a:spcBef>
                <a:spcPts val="0"/>
              </a:spcBef>
              <a:buNone/>
            </a:pPr>
            <a:r>
              <a:t/>
            </a:r>
            <a:endParaRPr/>
          </a:p>
        </p:txBody>
      </p:sp>
      <p:pic>
        <p:nvPicPr>
          <p:cNvPr descr="macchinanalitica1.jpg" id="80" name="Shape 80"/>
          <p:cNvPicPr preferRelativeResize="0"/>
          <p:nvPr/>
        </p:nvPicPr>
        <p:blipFill>
          <a:blip r:embed="rId3">
            <a:alphaModFix amt="9000"/>
          </a:blip>
          <a:stretch>
            <a:fillRect/>
          </a:stretch>
        </p:blipFill>
        <p:spPr>
          <a:xfrm>
            <a:off x="-803362" y="-31037"/>
            <a:ext cx="10750725" cy="5205574"/>
          </a:xfrm>
          <a:prstGeom prst="rect">
            <a:avLst/>
          </a:prstGeom>
          <a:noFill/>
          <a:ln>
            <a:noFill/>
          </a:ln>
        </p:spPr>
      </p:pic>
      <p:sp>
        <p:nvSpPr>
          <p:cNvPr id="81" name="Shape 81"/>
          <p:cNvSpPr txBox="1"/>
          <p:nvPr>
            <p:ph idx="1" type="body"/>
          </p:nvPr>
        </p:nvSpPr>
        <p:spPr>
          <a:xfrm>
            <a:off x="311700" y="1191875"/>
            <a:ext cx="4557000" cy="3660600"/>
          </a:xfrm>
          <a:prstGeom prst="rect">
            <a:avLst/>
          </a:prstGeom>
        </p:spPr>
        <p:txBody>
          <a:bodyPr anchorCtr="0" anchor="ctr" bIns="91425" lIns="91425" rIns="91425" tIns="91425">
            <a:noAutofit/>
          </a:bodyPr>
          <a:lstStyle/>
          <a:p>
            <a:pPr lvl="0" rtl="0">
              <a:spcBef>
                <a:spcPts val="0"/>
              </a:spcBef>
              <a:spcAft>
                <a:spcPts val="0"/>
              </a:spcAft>
              <a:buNone/>
            </a:pPr>
            <a:r>
              <a:rPr b="1" lang="en" sz="1400">
                <a:solidFill>
                  <a:srgbClr val="FFFFFF"/>
                </a:solidFill>
                <a:latin typeface="Roboto"/>
                <a:ea typeface="Roboto"/>
                <a:cs typeface="Roboto"/>
                <a:sym typeface="Roboto"/>
              </a:rPr>
              <a:t>The analytic machine will read the punched cards. On the top of the box there’s a led that constantly blinks and represent an emergency situation which alarms the players to hurry and complete certain tasks to avoid negative repercussions on the main story.</a:t>
            </a:r>
          </a:p>
          <a:p>
            <a:pPr lvl="0" rtl="0">
              <a:spcBef>
                <a:spcPts val="0"/>
              </a:spcBef>
              <a:spcAft>
                <a:spcPts val="0"/>
              </a:spcAft>
              <a:buNone/>
            </a:pPr>
            <a:r>
              <a:rPr b="1" lang="en" sz="1400">
                <a:solidFill>
                  <a:srgbClr val="FFFFFF"/>
                </a:solidFill>
                <a:latin typeface="Roboto"/>
                <a:ea typeface="Roboto"/>
                <a:cs typeface="Roboto"/>
                <a:sym typeface="Roboto"/>
              </a:rPr>
              <a:t>There are a total of 11 punched cards, 10 will trigger the thermal printer and activate 10 hints which will be printed for the players to use.</a:t>
            </a:r>
          </a:p>
          <a:p>
            <a:pPr lvl="0" rtl="0">
              <a:spcBef>
                <a:spcPts val="0"/>
              </a:spcBef>
              <a:spcAft>
                <a:spcPts val="0"/>
              </a:spcAft>
              <a:buNone/>
            </a:pPr>
            <a:r>
              <a:rPr b="1" lang="en" sz="1400">
                <a:solidFill>
                  <a:srgbClr val="FFFFFF"/>
                </a:solidFill>
                <a:latin typeface="Roboto"/>
                <a:ea typeface="Roboto"/>
                <a:cs typeface="Roboto"/>
                <a:sym typeface="Roboto"/>
              </a:rPr>
              <a:t>The last one will be found by the players during the game and it’s needed to turn off the blinking led on the top of the machine and will give the final hint.</a:t>
            </a:r>
          </a:p>
        </p:txBody>
      </p:sp>
      <p:sp>
        <p:nvSpPr>
          <p:cNvPr id="82" name="Shape 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b="1" lang="en">
                <a:latin typeface="Roboto"/>
                <a:ea typeface="Roboto"/>
                <a:cs typeface="Roboto"/>
                <a:sym typeface="Roboto"/>
              </a:rPr>
              <a:t>DESCRIPTION</a:t>
            </a:r>
          </a:p>
        </p:txBody>
      </p:sp>
      <p:pic>
        <p:nvPicPr>
          <p:cNvPr descr="IMG_20160527_030735.jpg" id="83" name="Shape 83"/>
          <p:cNvPicPr preferRelativeResize="0"/>
          <p:nvPr/>
        </p:nvPicPr>
        <p:blipFill>
          <a:blip r:embed="rId4">
            <a:alphaModFix/>
          </a:blip>
          <a:stretch>
            <a:fillRect/>
          </a:stretch>
        </p:blipFill>
        <p:spPr>
          <a:xfrm>
            <a:off x="4868750" y="1089437"/>
            <a:ext cx="4005601" cy="29645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descr="1528_steampunk.jpg" id="88" name="Shape 88"/>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89" name="Shape 8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latin typeface="Roboto"/>
                <a:ea typeface="Roboto"/>
                <a:cs typeface="Roboto"/>
                <a:sym typeface="Roboto"/>
              </a:rPr>
              <a:t>HARDWARE</a:t>
            </a:r>
          </a:p>
        </p:txBody>
      </p:sp>
      <p:sp>
        <p:nvSpPr>
          <p:cNvPr id="90" name="Shape 90"/>
          <p:cNvSpPr txBox="1"/>
          <p:nvPr>
            <p:ph idx="1" type="body"/>
          </p:nvPr>
        </p:nvSpPr>
        <p:spPr>
          <a:xfrm>
            <a:off x="311700" y="1125625"/>
            <a:ext cx="5023200" cy="24801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rgbClr val="FFFFFF"/>
                </a:solidFill>
                <a:latin typeface="Roboto"/>
                <a:ea typeface="Roboto"/>
                <a:cs typeface="Roboto"/>
                <a:sym typeface="Roboto"/>
              </a:rPr>
              <a:t>A wooden box compose the main structure of the machine which works with an Arduino MKR1000, inside 5 leds and photoresistors will “read” the inserted punched cards, a led on the top (which shows the status of the machine) and one on the front (for the inserted cards feedback), and finally the thermal printer.</a:t>
            </a:r>
          </a:p>
          <a:p>
            <a:pPr lvl="0" rtl="0">
              <a:spcBef>
                <a:spcPts val="0"/>
              </a:spcBef>
              <a:spcAft>
                <a:spcPts val="0"/>
              </a:spcAft>
              <a:buNone/>
            </a:pPr>
            <a:r>
              <a:rPr b="1" lang="en" sz="1400">
                <a:solidFill>
                  <a:srgbClr val="FFFFFF"/>
                </a:solidFill>
                <a:latin typeface="Roboto"/>
                <a:ea typeface="Roboto"/>
                <a:cs typeface="Roboto"/>
                <a:sym typeface="Roboto"/>
              </a:rPr>
              <a:t>The punched cards are made of wood with 25 holes in a 5x5 pattern of which only the first row is useful for the readings signals.</a:t>
            </a:r>
          </a:p>
        </p:txBody>
      </p:sp>
      <p:pic>
        <p:nvPicPr>
          <p:cNvPr descr="WP_20160526_16_03_27_Pro.jpg" id="91" name="Shape 91"/>
          <p:cNvPicPr preferRelativeResize="0"/>
          <p:nvPr/>
        </p:nvPicPr>
        <p:blipFill>
          <a:blip r:embed="rId4">
            <a:alphaModFix/>
          </a:blip>
          <a:stretch>
            <a:fillRect/>
          </a:stretch>
        </p:blipFill>
        <p:spPr>
          <a:xfrm>
            <a:off x="5478550" y="793424"/>
            <a:ext cx="3306700" cy="2480025"/>
          </a:xfrm>
          <a:prstGeom prst="rect">
            <a:avLst/>
          </a:prstGeom>
          <a:noFill/>
          <a:ln>
            <a:noFill/>
          </a:ln>
        </p:spPr>
      </p:pic>
      <p:sp>
        <p:nvSpPr>
          <p:cNvPr id="92" name="Shape 92"/>
          <p:cNvSpPr/>
          <p:nvPr/>
        </p:nvSpPr>
        <p:spPr>
          <a:xfrm>
            <a:off x="354725" y="3713625"/>
            <a:ext cx="8430600" cy="1209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descr="FOHF83VIAMCFJPJ.MEDIUM.jpg" id="93" name="Shape 93"/>
          <p:cNvPicPr preferRelativeResize="0"/>
          <p:nvPr/>
        </p:nvPicPr>
        <p:blipFill>
          <a:blip r:embed="rId5">
            <a:alphaModFix/>
          </a:blip>
          <a:stretch>
            <a:fillRect/>
          </a:stretch>
        </p:blipFill>
        <p:spPr>
          <a:xfrm>
            <a:off x="4024057" y="3874514"/>
            <a:ext cx="894393" cy="572700"/>
          </a:xfrm>
          <a:prstGeom prst="rect">
            <a:avLst/>
          </a:prstGeom>
          <a:noFill/>
          <a:ln>
            <a:noFill/>
          </a:ln>
        </p:spPr>
      </p:pic>
      <p:pic>
        <p:nvPicPr>
          <p:cNvPr descr="5mm_Red_LED.jpg" id="94" name="Shape 94"/>
          <p:cNvPicPr preferRelativeResize="0"/>
          <p:nvPr/>
        </p:nvPicPr>
        <p:blipFill>
          <a:blip r:embed="rId6">
            <a:alphaModFix/>
          </a:blip>
          <a:stretch>
            <a:fillRect/>
          </a:stretch>
        </p:blipFill>
        <p:spPr>
          <a:xfrm>
            <a:off x="1541700" y="3898375"/>
            <a:ext cx="787500" cy="525000"/>
          </a:xfrm>
          <a:prstGeom prst="rect">
            <a:avLst/>
          </a:prstGeom>
          <a:noFill/>
          <a:ln>
            <a:noFill/>
          </a:ln>
        </p:spPr>
      </p:pic>
      <p:pic>
        <p:nvPicPr>
          <p:cNvPr descr="hi-1427-090510-LED-10mm-GREEN-diffused.jpg" id="95" name="Shape 95"/>
          <p:cNvPicPr preferRelativeResize="0"/>
          <p:nvPr/>
        </p:nvPicPr>
        <p:blipFill>
          <a:blip r:embed="rId7">
            <a:alphaModFix/>
          </a:blip>
          <a:stretch>
            <a:fillRect/>
          </a:stretch>
        </p:blipFill>
        <p:spPr>
          <a:xfrm>
            <a:off x="2464150" y="3898375"/>
            <a:ext cx="525000" cy="525000"/>
          </a:xfrm>
          <a:prstGeom prst="rect">
            <a:avLst/>
          </a:prstGeom>
          <a:noFill/>
          <a:ln>
            <a:noFill/>
          </a:ln>
        </p:spPr>
      </p:pic>
      <p:pic>
        <p:nvPicPr>
          <p:cNvPr descr="5mm-flat-top-blue-low-power-dip-led.JPG" id="96" name="Shape 96"/>
          <p:cNvPicPr preferRelativeResize="0"/>
          <p:nvPr/>
        </p:nvPicPr>
        <p:blipFill>
          <a:blip r:embed="rId8">
            <a:alphaModFix/>
          </a:blip>
          <a:stretch>
            <a:fillRect/>
          </a:stretch>
        </p:blipFill>
        <p:spPr>
          <a:xfrm>
            <a:off x="3276501" y="3858474"/>
            <a:ext cx="604800" cy="604800"/>
          </a:xfrm>
          <a:prstGeom prst="rect">
            <a:avLst/>
          </a:prstGeom>
          <a:noFill/>
          <a:ln>
            <a:noFill/>
          </a:ln>
        </p:spPr>
      </p:pic>
      <p:pic>
        <p:nvPicPr>
          <p:cNvPr descr="mkr1000.jpg" id="97" name="Shape 97"/>
          <p:cNvPicPr preferRelativeResize="0"/>
          <p:nvPr/>
        </p:nvPicPr>
        <p:blipFill>
          <a:blip r:embed="rId9">
            <a:alphaModFix/>
          </a:blip>
          <a:stretch>
            <a:fillRect/>
          </a:stretch>
        </p:blipFill>
        <p:spPr>
          <a:xfrm>
            <a:off x="575525" y="3858195"/>
            <a:ext cx="731521" cy="605350"/>
          </a:xfrm>
          <a:prstGeom prst="rect">
            <a:avLst/>
          </a:prstGeom>
          <a:noFill/>
          <a:ln>
            <a:noFill/>
          </a:ln>
        </p:spPr>
      </p:pic>
      <p:pic>
        <p:nvPicPr>
          <p:cNvPr descr="Printer-01.jpg" id="98" name="Shape 98"/>
          <p:cNvPicPr preferRelativeResize="0"/>
          <p:nvPr/>
        </p:nvPicPr>
        <p:blipFill>
          <a:blip r:embed="rId10">
            <a:alphaModFix/>
          </a:blip>
          <a:stretch>
            <a:fillRect/>
          </a:stretch>
        </p:blipFill>
        <p:spPr>
          <a:xfrm>
            <a:off x="7869932" y="3879287"/>
            <a:ext cx="836490" cy="605350"/>
          </a:xfrm>
          <a:prstGeom prst="rect">
            <a:avLst/>
          </a:prstGeom>
          <a:noFill/>
          <a:ln>
            <a:noFill/>
          </a:ln>
        </p:spPr>
      </p:pic>
      <p:pic>
        <p:nvPicPr>
          <p:cNvPr descr="220E_resistor-500x500.jpg" id="99" name="Shape 99"/>
          <p:cNvPicPr preferRelativeResize="0"/>
          <p:nvPr/>
        </p:nvPicPr>
        <p:blipFill>
          <a:blip r:embed="rId11">
            <a:alphaModFix/>
          </a:blip>
          <a:stretch>
            <a:fillRect/>
          </a:stretch>
        </p:blipFill>
        <p:spPr>
          <a:xfrm>
            <a:off x="5095575" y="3898375"/>
            <a:ext cx="525000" cy="525000"/>
          </a:xfrm>
          <a:prstGeom prst="rect">
            <a:avLst/>
          </a:prstGeom>
          <a:noFill/>
          <a:ln>
            <a:noFill/>
          </a:ln>
        </p:spPr>
      </p:pic>
      <p:sp>
        <p:nvSpPr>
          <p:cNvPr id="100" name="Shape 100"/>
          <p:cNvSpPr txBox="1"/>
          <p:nvPr/>
        </p:nvSpPr>
        <p:spPr>
          <a:xfrm>
            <a:off x="575525" y="4625600"/>
            <a:ext cx="604800" cy="241200"/>
          </a:xfrm>
          <a:prstGeom prst="rect">
            <a:avLst/>
          </a:prstGeom>
          <a:noFill/>
          <a:ln>
            <a:noFill/>
          </a:ln>
        </p:spPr>
        <p:txBody>
          <a:bodyPr anchorCtr="0" anchor="ctr" bIns="91425" lIns="91425" rIns="91425" tIns="91425">
            <a:noAutofit/>
          </a:bodyPr>
          <a:lstStyle/>
          <a:p>
            <a:pPr lvl="0" algn="ctr">
              <a:spcBef>
                <a:spcPts val="0"/>
              </a:spcBef>
              <a:buNone/>
            </a:pPr>
            <a:r>
              <a:rPr lang="en" sz="1000"/>
              <a:t>1x</a:t>
            </a:r>
          </a:p>
        </p:txBody>
      </p:sp>
      <p:sp>
        <p:nvSpPr>
          <p:cNvPr id="101" name="Shape 101"/>
          <p:cNvSpPr txBox="1"/>
          <p:nvPr/>
        </p:nvSpPr>
        <p:spPr>
          <a:xfrm>
            <a:off x="168040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5x</a:t>
            </a:r>
          </a:p>
        </p:txBody>
      </p:sp>
      <p:sp>
        <p:nvSpPr>
          <p:cNvPr id="102" name="Shape 102"/>
          <p:cNvSpPr txBox="1"/>
          <p:nvPr/>
        </p:nvSpPr>
        <p:spPr>
          <a:xfrm>
            <a:off x="236850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1x</a:t>
            </a:r>
          </a:p>
        </p:txBody>
      </p:sp>
      <p:sp>
        <p:nvSpPr>
          <p:cNvPr id="103" name="Shape 103"/>
          <p:cNvSpPr txBox="1"/>
          <p:nvPr/>
        </p:nvSpPr>
        <p:spPr>
          <a:xfrm>
            <a:off x="324310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1x</a:t>
            </a:r>
          </a:p>
        </p:txBody>
      </p:sp>
      <p:sp>
        <p:nvSpPr>
          <p:cNvPr id="104" name="Shape 104"/>
          <p:cNvSpPr txBox="1"/>
          <p:nvPr/>
        </p:nvSpPr>
        <p:spPr>
          <a:xfrm>
            <a:off x="416885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5x</a:t>
            </a:r>
          </a:p>
        </p:txBody>
      </p:sp>
      <p:sp>
        <p:nvSpPr>
          <p:cNvPr id="105" name="Shape 105"/>
          <p:cNvSpPr txBox="1"/>
          <p:nvPr/>
        </p:nvSpPr>
        <p:spPr>
          <a:xfrm>
            <a:off x="5055675"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5x</a:t>
            </a:r>
          </a:p>
        </p:txBody>
      </p:sp>
      <p:sp>
        <p:nvSpPr>
          <p:cNvPr id="106" name="Shape 106"/>
          <p:cNvSpPr txBox="1"/>
          <p:nvPr/>
        </p:nvSpPr>
        <p:spPr>
          <a:xfrm>
            <a:off x="5314500" y="4197975"/>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800"/>
              <a:t>220 ohm</a:t>
            </a:r>
          </a:p>
        </p:txBody>
      </p:sp>
      <p:pic>
        <p:nvPicPr>
          <p:cNvPr descr="470_ohms_5%25_axial_resistor.jpg" id="107" name="Shape 107"/>
          <p:cNvPicPr preferRelativeResize="0"/>
          <p:nvPr/>
        </p:nvPicPr>
        <p:blipFill>
          <a:blip r:embed="rId12">
            <a:alphaModFix/>
          </a:blip>
          <a:stretch>
            <a:fillRect/>
          </a:stretch>
        </p:blipFill>
        <p:spPr>
          <a:xfrm>
            <a:off x="6026300" y="3935691"/>
            <a:ext cx="731521" cy="487680"/>
          </a:xfrm>
          <a:prstGeom prst="rect">
            <a:avLst/>
          </a:prstGeom>
          <a:noFill/>
          <a:ln>
            <a:noFill/>
          </a:ln>
        </p:spPr>
      </p:pic>
      <p:sp>
        <p:nvSpPr>
          <p:cNvPr id="108" name="Shape 108"/>
          <p:cNvSpPr txBox="1"/>
          <p:nvPr/>
        </p:nvSpPr>
        <p:spPr>
          <a:xfrm>
            <a:off x="607470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1x</a:t>
            </a:r>
          </a:p>
        </p:txBody>
      </p:sp>
      <p:sp>
        <p:nvSpPr>
          <p:cNvPr id="109" name="Shape 109"/>
          <p:cNvSpPr txBox="1"/>
          <p:nvPr/>
        </p:nvSpPr>
        <p:spPr>
          <a:xfrm>
            <a:off x="6217075" y="4261825"/>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800"/>
              <a:t>470 ohm</a:t>
            </a:r>
          </a:p>
        </p:txBody>
      </p:sp>
      <p:pic>
        <p:nvPicPr>
          <p:cNvPr descr="RES1K_MED.jpg" id="110" name="Shape 110"/>
          <p:cNvPicPr preferRelativeResize="0"/>
          <p:nvPr/>
        </p:nvPicPr>
        <p:blipFill>
          <a:blip r:embed="rId13">
            <a:alphaModFix/>
          </a:blip>
          <a:stretch>
            <a:fillRect/>
          </a:stretch>
        </p:blipFill>
        <p:spPr>
          <a:xfrm>
            <a:off x="7082325" y="3860900"/>
            <a:ext cx="642125" cy="642125"/>
          </a:xfrm>
          <a:prstGeom prst="rect">
            <a:avLst/>
          </a:prstGeom>
          <a:noFill/>
          <a:ln>
            <a:noFill/>
          </a:ln>
        </p:spPr>
      </p:pic>
      <p:sp>
        <p:nvSpPr>
          <p:cNvPr id="111" name="Shape 111"/>
          <p:cNvSpPr txBox="1"/>
          <p:nvPr/>
        </p:nvSpPr>
        <p:spPr>
          <a:xfrm>
            <a:off x="8035950"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1x</a:t>
            </a:r>
          </a:p>
        </p:txBody>
      </p:sp>
      <p:sp>
        <p:nvSpPr>
          <p:cNvPr id="112" name="Shape 112"/>
          <p:cNvSpPr txBox="1"/>
          <p:nvPr/>
        </p:nvSpPr>
        <p:spPr>
          <a:xfrm>
            <a:off x="7061087" y="4625600"/>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1000"/>
              <a:t>6x</a:t>
            </a:r>
          </a:p>
        </p:txBody>
      </p:sp>
      <p:sp>
        <p:nvSpPr>
          <p:cNvPr id="113" name="Shape 113"/>
          <p:cNvSpPr txBox="1"/>
          <p:nvPr/>
        </p:nvSpPr>
        <p:spPr>
          <a:xfrm>
            <a:off x="7100987" y="4261825"/>
            <a:ext cx="604800" cy="241200"/>
          </a:xfrm>
          <a:prstGeom prst="rect">
            <a:avLst/>
          </a:prstGeom>
          <a:noFill/>
          <a:ln>
            <a:noFill/>
          </a:ln>
        </p:spPr>
        <p:txBody>
          <a:bodyPr anchorCtr="0" anchor="ctr" bIns="91425" lIns="91425" rIns="91425" tIns="91425">
            <a:noAutofit/>
          </a:bodyPr>
          <a:lstStyle/>
          <a:p>
            <a:pPr lvl="0" rtl="0" algn="ctr">
              <a:spcBef>
                <a:spcPts val="0"/>
              </a:spcBef>
              <a:buNone/>
            </a:pPr>
            <a:r>
              <a:rPr lang="en" sz="800"/>
              <a:t>1 kohm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pic>
        <p:nvPicPr>
          <p:cNvPr descr="1528_steampunk.jpg" id="118" name="Shape 118"/>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119" name="Shape 1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latin typeface="Roboto"/>
                <a:ea typeface="Roboto"/>
                <a:cs typeface="Roboto"/>
                <a:sym typeface="Roboto"/>
              </a:rPr>
              <a:t>SOFTWARE</a:t>
            </a:r>
          </a:p>
        </p:txBody>
      </p:sp>
      <p:sp>
        <p:nvSpPr>
          <p:cNvPr id="120" name="Shape 120"/>
          <p:cNvSpPr txBox="1"/>
          <p:nvPr>
            <p:ph idx="1" type="body"/>
          </p:nvPr>
        </p:nvSpPr>
        <p:spPr>
          <a:xfrm>
            <a:off x="311700" y="1807675"/>
            <a:ext cx="4039800" cy="2324700"/>
          </a:xfrm>
          <a:prstGeom prst="rect">
            <a:avLst/>
          </a:prstGeom>
        </p:spPr>
        <p:txBody>
          <a:bodyPr anchorCtr="0" anchor="t" bIns="91425" lIns="91425" rIns="91425" tIns="91425">
            <a:noAutofit/>
          </a:bodyPr>
          <a:lstStyle/>
          <a:p>
            <a:pPr lvl="0" rtl="0">
              <a:spcBef>
                <a:spcPts val="0"/>
              </a:spcBef>
              <a:spcAft>
                <a:spcPts val="0"/>
              </a:spcAft>
              <a:buNone/>
            </a:pPr>
            <a:r>
              <a:rPr b="1" lang="en" sz="1400">
                <a:solidFill>
                  <a:srgbClr val="FFFFFF"/>
                </a:solidFill>
                <a:latin typeface="Roboto"/>
                <a:ea typeface="Roboto"/>
                <a:cs typeface="Roboto"/>
                <a:sym typeface="Roboto"/>
              </a:rPr>
              <a:t>The MKR1000 inside the machine works with the Adafruit Thermal Printer libraries to implement the functions used to print the hints for each team playing.</a:t>
            </a:r>
          </a:p>
          <a:p>
            <a:pPr lvl="0" rtl="0">
              <a:spcBef>
                <a:spcPts val="0"/>
              </a:spcBef>
              <a:spcAft>
                <a:spcPts val="0"/>
              </a:spcAft>
              <a:buNone/>
            </a:pPr>
            <a:r>
              <a:rPr b="1" lang="en" sz="1400">
                <a:solidFill>
                  <a:srgbClr val="FFFFFF"/>
                </a:solidFill>
                <a:latin typeface="Roboto"/>
                <a:ea typeface="Roboto"/>
                <a:cs typeface="Roboto"/>
                <a:sym typeface="Roboto"/>
              </a:rPr>
              <a:t>The software recognize the code of each card by receiving the light signals which go through the holes of the card itself.</a:t>
            </a:r>
          </a:p>
        </p:txBody>
      </p:sp>
      <p:pic>
        <p:nvPicPr>
          <p:cNvPr descr="IMG_20160517_103044.jpg" id="121" name="Shape 121"/>
          <p:cNvPicPr preferRelativeResize="0"/>
          <p:nvPr/>
        </p:nvPicPr>
        <p:blipFill>
          <a:blip r:embed="rId4">
            <a:alphaModFix/>
          </a:blip>
          <a:stretch>
            <a:fillRect/>
          </a:stretch>
        </p:blipFill>
        <p:spPr>
          <a:xfrm>
            <a:off x="4633299" y="1380212"/>
            <a:ext cx="4039798" cy="27521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pic>
        <p:nvPicPr>
          <p:cNvPr descr="1528_steampunk.jpg" id="126" name="Shape 126"/>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en">
                <a:latin typeface="Roboto"/>
                <a:ea typeface="Roboto"/>
                <a:cs typeface="Roboto"/>
                <a:sym typeface="Roboto"/>
              </a:rPr>
              <a:t>APPLICATIONS</a:t>
            </a:r>
          </a:p>
        </p:txBody>
      </p:sp>
      <p:sp>
        <p:nvSpPr>
          <p:cNvPr id="128" name="Shape 128"/>
          <p:cNvSpPr txBox="1"/>
          <p:nvPr>
            <p:ph idx="1" type="body"/>
          </p:nvPr>
        </p:nvSpPr>
        <p:spPr>
          <a:xfrm>
            <a:off x="311700" y="2074075"/>
            <a:ext cx="6718800" cy="2012400"/>
          </a:xfrm>
          <a:prstGeom prst="rect">
            <a:avLst/>
          </a:prstGeom>
        </p:spPr>
        <p:txBody>
          <a:bodyPr anchorCtr="0" anchor="t" bIns="91425" lIns="91425" rIns="91425" tIns="91425">
            <a:noAutofit/>
          </a:bodyPr>
          <a:lstStyle/>
          <a:p>
            <a:pPr lvl="0">
              <a:spcBef>
                <a:spcPts val="0"/>
              </a:spcBef>
              <a:spcAft>
                <a:spcPts val="0"/>
              </a:spcAft>
              <a:buNone/>
            </a:pPr>
            <a:r>
              <a:rPr b="1" lang="en" sz="1400">
                <a:solidFill>
                  <a:srgbClr val="FFFFFF"/>
                </a:solidFill>
                <a:latin typeface="Roboto"/>
                <a:ea typeface="Roboto"/>
                <a:cs typeface="Roboto"/>
                <a:sym typeface="Roboto"/>
              </a:rPr>
              <a:t>What can you do with the analytic machine?</a:t>
            </a:r>
          </a:p>
          <a:p>
            <a:pPr lvl="0">
              <a:spcBef>
                <a:spcPts val="0"/>
              </a:spcBef>
              <a:spcAft>
                <a:spcPts val="0"/>
              </a:spcAft>
              <a:buNone/>
            </a:pPr>
            <a:r>
              <a:t/>
            </a:r>
            <a:endParaRPr b="1" sz="1400">
              <a:solidFill>
                <a:srgbClr val="FFFFFF"/>
              </a:solidFill>
              <a:latin typeface="Roboto"/>
              <a:ea typeface="Roboto"/>
              <a:cs typeface="Roboto"/>
              <a:sym typeface="Roboto"/>
            </a:endParaRPr>
          </a:p>
          <a:p>
            <a:pPr lvl="0">
              <a:spcBef>
                <a:spcPts val="0"/>
              </a:spcBef>
              <a:spcAft>
                <a:spcPts val="0"/>
              </a:spcAft>
              <a:buNone/>
            </a:pPr>
            <a:r>
              <a:rPr b="1" lang="en" sz="1400">
                <a:solidFill>
                  <a:srgbClr val="FFFFFF"/>
                </a:solidFill>
                <a:latin typeface="Roboto"/>
                <a:ea typeface="Roboto"/>
                <a:cs typeface="Roboto"/>
                <a:sym typeface="Roboto"/>
              </a:rPr>
              <a:t>- Print informations reserved for each owner of a punched card.</a:t>
            </a:r>
          </a:p>
          <a:p>
            <a:pPr lvl="0">
              <a:spcBef>
                <a:spcPts val="0"/>
              </a:spcBef>
              <a:spcAft>
                <a:spcPts val="0"/>
              </a:spcAft>
              <a:buNone/>
            </a:pPr>
            <a:r>
              <a:rPr b="1" lang="en" sz="1400">
                <a:solidFill>
                  <a:srgbClr val="FFFFFF"/>
                </a:solidFill>
                <a:latin typeface="Roboto"/>
                <a:ea typeface="Roboto"/>
                <a:cs typeface="Roboto"/>
                <a:sym typeface="Roboto"/>
              </a:rPr>
              <a:t>- Assign actions or tasks to do for each owner of a card</a:t>
            </a:r>
          </a:p>
          <a:p>
            <a:pPr lvl="0">
              <a:spcBef>
                <a:spcPts val="0"/>
              </a:spcBef>
              <a:spcAft>
                <a:spcPts val="0"/>
              </a:spcAft>
              <a:buNone/>
            </a:pPr>
            <a:r>
              <a:rPr b="1" lang="en" sz="1400">
                <a:solidFill>
                  <a:srgbClr val="FFFFFF"/>
                </a:solidFill>
                <a:latin typeface="Roboto"/>
                <a:ea typeface="Roboto"/>
                <a:cs typeface="Roboto"/>
                <a:sym typeface="Roboto"/>
              </a:rPr>
              <a:t>- Educational purpose, to get kids a closer look to the world of 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pic>
        <p:nvPicPr>
          <p:cNvPr descr="steampunk-doctor-who.jpg" id="133" name="Shape 133"/>
          <p:cNvPicPr preferRelativeResize="0"/>
          <p:nvPr/>
        </p:nvPicPr>
        <p:blipFill>
          <a:blip r:embed="rId3">
            <a:alphaModFix amt="79000"/>
          </a:blip>
          <a:stretch>
            <a:fillRect/>
          </a:stretch>
        </p:blipFill>
        <p:spPr>
          <a:xfrm>
            <a:off x="0" y="0"/>
            <a:ext cx="9143998" cy="5143500"/>
          </a:xfrm>
          <a:prstGeom prst="rect">
            <a:avLst/>
          </a:prstGeom>
          <a:noFill/>
          <a:ln>
            <a:noFill/>
          </a:ln>
        </p:spPr>
      </p:pic>
      <p:sp>
        <p:nvSpPr>
          <p:cNvPr id="134" name="Shape 134"/>
          <p:cNvSpPr txBox="1"/>
          <p:nvPr>
            <p:ph type="title"/>
          </p:nvPr>
        </p:nvSpPr>
        <p:spPr>
          <a:xfrm>
            <a:off x="311700" y="1949275"/>
            <a:ext cx="8520600" cy="985500"/>
          </a:xfrm>
          <a:prstGeom prst="rect">
            <a:avLst/>
          </a:prstGeom>
        </p:spPr>
        <p:txBody>
          <a:bodyPr anchorCtr="0" anchor="t" bIns="91425" lIns="91425" rIns="91425" tIns="91425">
            <a:noAutofit/>
          </a:bodyPr>
          <a:lstStyle/>
          <a:p>
            <a:pPr lvl="0" algn="ctr">
              <a:spcBef>
                <a:spcPts val="0"/>
              </a:spcBef>
              <a:buNone/>
            </a:pPr>
            <a:r>
              <a:rPr b="1" lang="en" sz="6000">
                <a:latin typeface="Roboto"/>
                <a:ea typeface="Roboto"/>
                <a:cs typeface="Roboto"/>
                <a:sym typeface="Roboto"/>
              </a:rPr>
              <a:t>THANK YOU</a:t>
            </a:r>
          </a:p>
        </p:txBody>
      </p:sp>
      <p:sp>
        <p:nvSpPr>
          <p:cNvPr id="135" name="Shape 135"/>
          <p:cNvSpPr txBox="1"/>
          <p:nvPr>
            <p:ph type="title"/>
          </p:nvPr>
        </p:nvSpPr>
        <p:spPr>
          <a:xfrm>
            <a:off x="311700" y="4251300"/>
            <a:ext cx="8520600" cy="700500"/>
          </a:xfrm>
          <a:prstGeom prst="rect">
            <a:avLst/>
          </a:prstGeom>
        </p:spPr>
        <p:txBody>
          <a:bodyPr anchorCtr="0" anchor="t" bIns="91425" lIns="91425" rIns="91425" tIns="91425">
            <a:noAutofit/>
          </a:bodyPr>
          <a:lstStyle/>
          <a:p>
            <a:pPr lvl="0" rtl="0" algn="ctr">
              <a:spcBef>
                <a:spcPts val="0"/>
              </a:spcBef>
              <a:buNone/>
            </a:pPr>
            <a:r>
              <a:rPr b="1" lang="en" sz="1800">
                <a:latin typeface="Roboto"/>
                <a:ea typeface="Roboto"/>
                <a:cs typeface="Roboto"/>
                <a:sym typeface="Roboto"/>
              </a:rPr>
              <a:t>Federico Brean, Giulia Contessa, Francesco Narese e Marco Savasta</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